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512457"/>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Mystic AI: Interactive Storytelling Reimagined</a:t>
            </a:r>
            <a:endParaRPr lang="en-US" sz="4300" dirty="0"/>
          </a:p>
        </p:txBody>
      </p:sp>
      <p:sp>
        <p:nvSpPr>
          <p:cNvPr id="4" name="Text 1"/>
          <p:cNvSpPr/>
          <p:nvPr/>
        </p:nvSpPr>
        <p:spPr>
          <a:xfrm>
            <a:off x="864037" y="4254341"/>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is a dynamic story experience using OpenAI's ChatGPT and DALL-E. </a:t>
            </a:r>
            <a:endParaRPr lang="en-US" sz="1900" dirty="0"/>
          </a:p>
        </p:txBody>
      </p:sp>
      <p:sp>
        <p:nvSpPr>
          <p:cNvPr id="5" name="Text 2"/>
          <p:cNvSpPr/>
          <p:nvPr/>
        </p:nvSpPr>
        <p:spPr>
          <a:xfrm>
            <a:off x="864037" y="5322094"/>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389233"/>
            <a:ext cx="6595824"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StreamLit Demonstration</a:t>
            </a:r>
            <a:endParaRPr lang="en-US" sz="4300" dirty="0"/>
          </a:p>
        </p:txBody>
      </p:sp>
      <p:sp>
        <p:nvSpPr>
          <p:cNvPr id="4" name="Text 1"/>
          <p:cNvSpPr/>
          <p:nvPr/>
        </p:nvSpPr>
        <p:spPr>
          <a:xfrm>
            <a:off x="6350437" y="4445318"/>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 Dynamic Story Creator</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26594"/>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Executive Summary</a:t>
            </a:r>
            <a:endParaRPr lang="en-US" sz="4300" dirty="0"/>
          </a:p>
        </p:txBody>
      </p:sp>
      <p:sp>
        <p:nvSpPr>
          <p:cNvPr id="4" name="Shape 1"/>
          <p:cNvSpPr/>
          <p:nvPr/>
        </p:nvSpPr>
        <p:spPr>
          <a:xfrm>
            <a:off x="6350437" y="2382679"/>
            <a:ext cx="7415927" cy="4520327"/>
          </a:xfrm>
          <a:prstGeom prst="roundRect">
            <a:avLst>
              <a:gd name="adj" fmla="val 2294"/>
            </a:avLst>
          </a:prstGeom>
          <a:noFill/>
          <a:ln w="15240">
            <a:solidFill>
              <a:srgbClr val="FFFFFF">
                <a:alpha val="24000"/>
              </a:srgbClr>
            </a:solidFill>
            <a:prstDash val="solid"/>
          </a:ln>
        </p:spPr>
      </p:sp>
      <p:sp>
        <p:nvSpPr>
          <p:cNvPr id="5" name="Shape 2"/>
          <p:cNvSpPr/>
          <p:nvPr/>
        </p:nvSpPr>
        <p:spPr>
          <a:xfrm>
            <a:off x="6365677" y="2397919"/>
            <a:ext cx="7385447" cy="706517"/>
          </a:xfrm>
          <a:prstGeom prst="rect">
            <a:avLst/>
          </a:prstGeom>
          <a:solidFill>
            <a:srgbClr val="FFFFFF">
              <a:alpha val="4000"/>
            </a:srgbClr>
          </a:solidFill>
          <a:ln/>
        </p:spPr>
      </p:sp>
      <p:sp>
        <p:nvSpPr>
          <p:cNvPr id="6" name="Text 3"/>
          <p:cNvSpPr/>
          <p:nvPr/>
        </p:nvSpPr>
        <p:spPr>
          <a:xfrm>
            <a:off x="6612493" y="2553652"/>
            <a:ext cx="6891814"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 Dynamic Story Creator</a:t>
            </a:r>
            <a:endParaRPr lang="en-US" sz="1900" dirty="0"/>
          </a:p>
        </p:txBody>
      </p:sp>
      <p:sp>
        <p:nvSpPr>
          <p:cNvPr id="7" name="Shape 4"/>
          <p:cNvSpPr/>
          <p:nvPr/>
        </p:nvSpPr>
        <p:spPr>
          <a:xfrm>
            <a:off x="6365677" y="3104436"/>
            <a:ext cx="7385447" cy="2286714"/>
          </a:xfrm>
          <a:prstGeom prst="rect">
            <a:avLst/>
          </a:prstGeom>
          <a:solidFill>
            <a:srgbClr val="000000">
              <a:alpha val="4000"/>
            </a:srgbClr>
          </a:solidFill>
          <a:ln/>
        </p:spPr>
      </p:sp>
      <p:sp>
        <p:nvSpPr>
          <p:cNvPr id="8" name="Text 5"/>
          <p:cNvSpPr/>
          <p:nvPr/>
        </p:nvSpPr>
        <p:spPr>
          <a:xfrm>
            <a:off x="6612493" y="3260169"/>
            <a:ext cx="6891814"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app features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API Key Authentication</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for secure access,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Dynamic Story Generation</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using ChatGPT, and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AI-Generated Images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from DALL-E. Users can make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Interactive Choices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to influence the story.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Session State Management</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handles inputs and app state, while the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Sidebar</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provides instructions and API key input.</a:t>
            </a:r>
            <a:endParaRPr lang="en-US" sz="1900" dirty="0"/>
          </a:p>
        </p:txBody>
      </p:sp>
      <p:sp>
        <p:nvSpPr>
          <p:cNvPr id="9" name="Shape 6"/>
          <p:cNvSpPr/>
          <p:nvPr/>
        </p:nvSpPr>
        <p:spPr>
          <a:xfrm>
            <a:off x="6365677" y="5391150"/>
            <a:ext cx="7385447" cy="1496616"/>
          </a:xfrm>
          <a:prstGeom prst="rect">
            <a:avLst/>
          </a:prstGeom>
          <a:solidFill>
            <a:srgbClr val="FFFFFF">
              <a:alpha val="4000"/>
            </a:srgbClr>
          </a:solidFill>
          <a:ln/>
        </p:spPr>
      </p:sp>
      <p:sp>
        <p:nvSpPr>
          <p:cNvPr id="10" name="Text 7"/>
          <p:cNvSpPr/>
          <p:nvPr/>
        </p:nvSpPr>
        <p:spPr>
          <a:xfrm>
            <a:off x="6612493" y="5546884"/>
            <a:ext cx="6891814"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Team Goal - How can Mystic AI leverage advanced AI models and interactive storytelling techniques to create engaging, educational experiences that are both immersive and informative?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59086"/>
            <a:ext cx="7833598"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Exploration and Optimization</a:t>
            </a:r>
            <a:endParaRPr lang="en-US" sz="4300" dirty="0"/>
          </a:p>
        </p:txBody>
      </p:sp>
      <p:sp>
        <p:nvSpPr>
          <p:cNvPr id="3" name="Text 1"/>
          <p:cNvSpPr/>
          <p:nvPr/>
        </p:nvSpPr>
        <p:spPr>
          <a:xfrm>
            <a:off x="864037" y="2561987"/>
            <a:ext cx="4540329"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Model Exploration &amp; Optimization</a:t>
            </a:r>
            <a:endParaRPr lang="en-US" sz="2150" dirty="0"/>
          </a:p>
        </p:txBody>
      </p:sp>
      <p:sp>
        <p:nvSpPr>
          <p:cNvPr id="4" name="Text 2"/>
          <p:cNvSpPr/>
          <p:nvPr/>
        </p:nvSpPr>
        <p:spPr>
          <a:xfrm>
            <a:off x="864037" y="3151703"/>
            <a:ext cx="6150054"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Our team rigorously evaluated ChatGPT, DALL-E, and LangChain capabilities for interactive storytelling.</a:t>
            </a:r>
            <a:endParaRPr lang="en-US" sz="1900" dirty="0"/>
          </a:p>
        </p:txBody>
      </p:sp>
      <p:sp>
        <p:nvSpPr>
          <p:cNvPr id="5" name="Text 3"/>
          <p:cNvSpPr/>
          <p:nvPr/>
        </p:nvSpPr>
        <p:spPr>
          <a:xfrm>
            <a:off x="864037" y="4163973"/>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Leveraged prompt engineering techniques for optimal responses</a:t>
            </a:r>
            <a:endParaRPr lang="en-US" sz="1900" dirty="0"/>
          </a:p>
        </p:txBody>
      </p:sp>
      <p:sp>
        <p:nvSpPr>
          <p:cNvPr id="6" name="Text 4"/>
          <p:cNvSpPr/>
          <p:nvPr/>
        </p:nvSpPr>
        <p:spPr>
          <a:xfrm>
            <a:off x="864037" y="504039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Reduced DALL-E image generation load times by 34%</a:t>
            </a:r>
            <a:endParaRPr lang="en-US" sz="1900" dirty="0"/>
          </a:p>
        </p:txBody>
      </p:sp>
      <p:sp>
        <p:nvSpPr>
          <p:cNvPr id="7" name="Text 5"/>
          <p:cNvSpPr/>
          <p:nvPr/>
        </p:nvSpPr>
        <p:spPr>
          <a:xfrm>
            <a:off x="864037" y="552176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Fine-tuned LangChain for seamless conversation flows</a:t>
            </a:r>
            <a:endParaRPr lang="en-US" sz="1900" dirty="0"/>
          </a:p>
        </p:txBody>
      </p:sp>
      <p:pic>
        <p:nvPicPr>
          <p:cNvPr id="8" name="Image 0" descr="preencoded.png">    </p:cNvPr>
          <p:cNvPicPr>
            <a:picLocks noChangeAspect="1"/>
          </p:cNvPicPr>
          <p:nvPr/>
        </p:nvPicPr>
        <p:blipFill>
          <a:blip r:embed="rId1"/>
          <a:stretch>
            <a:fillRect/>
          </a:stretch>
        </p:blipFill>
        <p:spPr>
          <a:xfrm>
            <a:off x="7623929" y="2592824"/>
            <a:ext cx="6150054" cy="41000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267063"/>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Team Approach</a:t>
            </a:r>
            <a:endParaRPr lang="en-US" sz="4300" dirty="0"/>
          </a:p>
        </p:txBody>
      </p:sp>
      <p:sp>
        <p:nvSpPr>
          <p:cNvPr id="3" name="Text 1"/>
          <p:cNvSpPr/>
          <p:nvPr/>
        </p:nvSpPr>
        <p:spPr>
          <a:xfrm>
            <a:off x="2314099" y="2842379"/>
            <a:ext cx="2743200" cy="342900"/>
          </a:xfrm>
          <a:prstGeom prst="rect">
            <a:avLst/>
          </a:prstGeom>
          <a:noFill/>
          <a:ln/>
        </p:spPr>
        <p:txBody>
          <a:bodyPr wrap="none" lIns="0" tIns="0" rIns="0" bIns="0" rtlCol="0" anchor="t"/>
          <a:lstStyle/>
          <a:p>
            <a:pPr algn="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Communication</a:t>
            </a:r>
            <a:endParaRPr lang="en-US" sz="2150" dirty="0"/>
          </a:p>
        </p:txBody>
      </p:sp>
      <p:sp>
        <p:nvSpPr>
          <p:cNvPr id="4" name="Text 2"/>
          <p:cNvSpPr/>
          <p:nvPr/>
        </p:nvSpPr>
        <p:spPr>
          <a:xfrm>
            <a:off x="864037" y="3333393"/>
            <a:ext cx="4193262" cy="790099"/>
          </a:xfrm>
          <a:prstGeom prst="rect">
            <a:avLst/>
          </a:prstGeom>
          <a:noFill/>
          <a:ln/>
        </p:spPr>
        <p:txBody>
          <a:bodyPr wrap="square" lIns="0" tIns="0" rIns="0" bIns="0" rtlCol="0" anchor="t"/>
          <a:lstStyle/>
          <a:p>
            <a:pPr algn="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Ensured open communication and regular meetings.</a:t>
            </a:r>
            <a:endParaRPr lang="en-US" sz="1900" dirty="0"/>
          </a:p>
        </p:txBody>
      </p:sp>
      <p:pic>
        <p:nvPicPr>
          <p:cNvPr id="5" name="Image 0" descr="preencoded.png">    </p:cNvPr>
          <p:cNvPicPr>
            <a:picLocks noChangeAspect="1"/>
          </p:cNvPicPr>
          <p:nvPr/>
        </p:nvPicPr>
        <p:blipFill>
          <a:blip r:embed="rId1"/>
          <a:stretch>
            <a:fillRect/>
          </a:stretch>
        </p:blipFill>
        <p:spPr>
          <a:xfrm>
            <a:off x="5057299" y="2446615"/>
            <a:ext cx="4515803" cy="4515803"/>
          </a:xfrm>
          <a:prstGeom prst="rect">
            <a:avLst/>
          </a:prstGeom>
        </p:spPr>
      </p:pic>
      <p:pic>
        <p:nvPicPr>
          <p:cNvPr id="6" name="Image 1" descr="preencoded.png">    </p:cNvPr>
          <p:cNvPicPr>
            <a:picLocks noChangeAspect="1"/>
          </p:cNvPicPr>
          <p:nvPr/>
        </p:nvPicPr>
        <p:blipFill>
          <a:blip r:embed="rId2"/>
          <a:stretch>
            <a:fillRect/>
          </a:stretch>
        </p:blipFill>
        <p:spPr>
          <a:xfrm>
            <a:off x="6319361" y="3665220"/>
            <a:ext cx="347186" cy="433983"/>
          </a:xfrm>
          <a:prstGeom prst="rect">
            <a:avLst/>
          </a:prstGeom>
        </p:spPr>
      </p:pic>
      <p:sp>
        <p:nvSpPr>
          <p:cNvPr id="7" name="Text 3"/>
          <p:cNvSpPr/>
          <p:nvPr/>
        </p:nvSpPr>
        <p:spPr>
          <a:xfrm>
            <a:off x="9573101" y="2842379"/>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Documentation</a:t>
            </a:r>
            <a:endParaRPr lang="en-US" sz="2150" dirty="0"/>
          </a:p>
        </p:txBody>
      </p:sp>
      <p:sp>
        <p:nvSpPr>
          <p:cNvPr id="8" name="Text 4"/>
          <p:cNvSpPr/>
          <p:nvPr/>
        </p:nvSpPr>
        <p:spPr>
          <a:xfrm>
            <a:off x="9573101" y="3333393"/>
            <a:ext cx="419326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Managed documentation and project details.</a:t>
            </a:r>
            <a:endParaRPr lang="en-US" sz="1900" dirty="0"/>
          </a:p>
        </p:txBody>
      </p:sp>
      <p:pic>
        <p:nvPicPr>
          <p:cNvPr id="9" name="Image 2" descr="preencoded.png">    </p:cNvPr>
          <p:cNvPicPr>
            <a:picLocks noChangeAspect="1"/>
          </p:cNvPicPr>
          <p:nvPr/>
        </p:nvPicPr>
        <p:blipFill>
          <a:blip r:embed="rId3"/>
          <a:stretch>
            <a:fillRect/>
          </a:stretch>
        </p:blipFill>
        <p:spPr>
          <a:xfrm>
            <a:off x="5057299" y="2446615"/>
            <a:ext cx="4515803" cy="4515803"/>
          </a:xfrm>
          <a:prstGeom prst="rect">
            <a:avLst/>
          </a:prstGeom>
        </p:spPr>
      </p:pic>
      <p:pic>
        <p:nvPicPr>
          <p:cNvPr id="10" name="Image 3" descr="preencoded.png">    </p:cNvPr>
          <p:cNvPicPr>
            <a:picLocks noChangeAspect="1"/>
          </p:cNvPicPr>
          <p:nvPr/>
        </p:nvPicPr>
        <p:blipFill>
          <a:blip r:embed="rId4"/>
          <a:stretch>
            <a:fillRect/>
          </a:stretch>
        </p:blipFill>
        <p:spPr>
          <a:xfrm>
            <a:off x="7963733" y="3665220"/>
            <a:ext cx="347186" cy="433983"/>
          </a:xfrm>
          <a:prstGeom prst="rect">
            <a:avLst/>
          </a:prstGeom>
        </p:spPr>
      </p:pic>
      <p:sp>
        <p:nvSpPr>
          <p:cNvPr id="11" name="Text 5"/>
          <p:cNvSpPr/>
          <p:nvPr/>
        </p:nvSpPr>
        <p:spPr>
          <a:xfrm>
            <a:off x="9573101" y="5285423"/>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Design</a:t>
            </a:r>
            <a:endParaRPr lang="en-US" sz="2150" dirty="0"/>
          </a:p>
        </p:txBody>
      </p:sp>
      <p:sp>
        <p:nvSpPr>
          <p:cNvPr id="12" name="Text 6"/>
          <p:cNvSpPr/>
          <p:nvPr/>
        </p:nvSpPr>
        <p:spPr>
          <a:xfrm>
            <a:off x="9573101" y="5776436"/>
            <a:ext cx="419326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Focused on UI design and user experience.</a:t>
            </a:r>
            <a:endParaRPr lang="en-US" sz="1900" dirty="0"/>
          </a:p>
        </p:txBody>
      </p:sp>
      <p:pic>
        <p:nvPicPr>
          <p:cNvPr id="13" name="Image 4" descr="preencoded.png">    </p:cNvPr>
          <p:cNvPicPr>
            <a:picLocks noChangeAspect="1"/>
          </p:cNvPicPr>
          <p:nvPr/>
        </p:nvPicPr>
        <p:blipFill>
          <a:blip r:embed="rId5"/>
          <a:stretch>
            <a:fillRect/>
          </a:stretch>
        </p:blipFill>
        <p:spPr>
          <a:xfrm>
            <a:off x="5057299" y="2446615"/>
            <a:ext cx="4515803" cy="4515803"/>
          </a:xfrm>
          <a:prstGeom prst="rect">
            <a:avLst/>
          </a:prstGeom>
        </p:spPr>
      </p:pic>
      <p:pic>
        <p:nvPicPr>
          <p:cNvPr id="14" name="Image 5" descr="preencoded.png">    </p:cNvPr>
          <p:cNvPicPr>
            <a:picLocks noChangeAspect="1"/>
          </p:cNvPicPr>
          <p:nvPr/>
        </p:nvPicPr>
        <p:blipFill>
          <a:blip r:embed="rId6"/>
          <a:stretch>
            <a:fillRect/>
          </a:stretch>
        </p:blipFill>
        <p:spPr>
          <a:xfrm>
            <a:off x="7963733" y="5309592"/>
            <a:ext cx="347186" cy="433983"/>
          </a:xfrm>
          <a:prstGeom prst="rect">
            <a:avLst/>
          </a:prstGeom>
        </p:spPr>
      </p:pic>
      <p:sp>
        <p:nvSpPr>
          <p:cNvPr id="15" name="Text 7"/>
          <p:cNvSpPr/>
          <p:nvPr/>
        </p:nvSpPr>
        <p:spPr>
          <a:xfrm>
            <a:off x="2314099" y="5285423"/>
            <a:ext cx="2743200" cy="342900"/>
          </a:xfrm>
          <a:prstGeom prst="rect">
            <a:avLst/>
          </a:prstGeom>
          <a:noFill/>
          <a:ln/>
        </p:spPr>
        <p:txBody>
          <a:bodyPr wrap="none" lIns="0" tIns="0" rIns="0" bIns="0" rtlCol="0" anchor="t"/>
          <a:lstStyle/>
          <a:p>
            <a:pPr algn="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Technical</a:t>
            </a:r>
            <a:endParaRPr lang="en-US" sz="2150" dirty="0"/>
          </a:p>
        </p:txBody>
      </p:sp>
      <p:sp>
        <p:nvSpPr>
          <p:cNvPr id="16" name="Text 8"/>
          <p:cNvSpPr/>
          <p:nvPr/>
        </p:nvSpPr>
        <p:spPr>
          <a:xfrm>
            <a:off x="864037" y="5776436"/>
            <a:ext cx="4193262" cy="790099"/>
          </a:xfrm>
          <a:prstGeom prst="rect">
            <a:avLst/>
          </a:prstGeom>
          <a:noFill/>
          <a:ln/>
        </p:spPr>
        <p:txBody>
          <a:bodyPr wrap="square" lIns="0" tIns="0" rIns="0" bIns="0" rtlCol="0" anchor="t"/>
          <a:lstStyle/>
          <a:p>
            <a:pPr algn="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Contributed coding and optimization expertise.</a:t>
            </a:r>
            <a:endParaRPr lang="en-US" sz="1900" dirty="0"/>
          </a:p>
        </p:txBody>
      </p:sp>
      <p:pic>
        <p:nvPicPr>
          <p:cNvPr id="17" name="Image 6" descr="preencoded.png">    </p:cNvPr>
          <p:cNvPicPr>
            <a:picLocks noChangeAspect="1"/>
          </p:cNvPicPr>
          <p:nvPr/>
        </p:nvPicPr>
        <p:blipFill>
          <a:blip r:embed="rId7"/>
          <a:stretch>
            <a:fillRect/>
          </a:stretch>
        </p:blipFill>
        <p:spPr>
          <a:xfrm>
            <a:off x="5057299" y="2446615"/>
            <a:ext cx="4515803" cy="4515803"/>
          </a:xfrm>
          <a:prstGeom prst="rect">
            <a:avLst/>
          </a:prstGeom>
        </p:spPr>
      </p:pic>
      <p:pic>
        <p:nvPicPr>
          <p:cNvPr id="18" name="Image 7" descr="preencoded.png">    </p:cNvPr>
          <p:cNvPicPr>
            <a:picLocks noChangeAspect="1"/>
          </p:cNvPicPr>
          <p:nvPr/>
        </p:nvPicPr>
        <p:blipFill>
          <a:blip r:embed="rId8"/>
          <a:stretch>
            <a:fillRect/>
          </a:stretch>
        </p:blipFill>
        <p:spPr>
          <a:xfrm>
            <a:off x="6319361" y="5309592"/>
            <a:ext cx="347186" cy="433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2489" y="679728"/>
            <a:ext cx="7761327" cy="684371"/>
          </a:xfrm>
          <a:prstGeom prst="rect">
            <a:avLst/>
          </a:prstGeom>
          <a:noFill/>
          <a:ln/>
        </p:spPr>
        <p:txBody>
          <a:bodyPr wrap="none" lIns="0" tIns="0" rIns="0" bIns="0" rtlCol="0" anchor="t"/>
          <a:lstStyle/>
          <a:p>
            <a:pPr algn="l" indent="0" marL="0">
              <a:lnSpc>
                <a:spcPts val="5350"/>
              </a:lnSpc>
              <a:buNone/>
            </a:pPr>
            <a:r>
              <a:rPr lang="en-US" sz="4300" dirty="0">
                <a:solidFill>
                  <a:srgbClr val="C6BFEE"/>
                </a:solidFill>
                <a:latin typeface="Prompt Medium" pitchFamily="34" charset="0"/>
                <a:ea typeface="Prompt Medium" pitchFamily="34" charset="-122"/>
                <a:cs typeface="Prompt Medium" pitchFamily="34" charset="-120"/>
              </a:rPr>
              <a:t>Technology Behind Mystic AI</a:t>
            </a:r>
            <a:endParaRPr lang="en-US" sz="4300" dirty="0"/>
          </a:p>
        </p:txBody>
      </p:sp>
      <p:pic>
        <p:nvPicPr>
          <p:cNvPr id="3" name="Image 0" descr="preencoded.png">    </p:cNvPr>
          <p:cNvPicPr>
            <a:picLocks noChangeAspect="1"/>
          </p:cNvPicPr>
          <p:nvPr/>
        </p:nvPicPr>
        <p:blipFill>
          <a:blip r:embed="rId1"/>
          <a:stretch>
            <a:fillRect/>
          </a:stretch>
        </p:blipFill>
        <p:spPr>
          <a:xfrm>
            <a:off x="3290292" y="1856899"/>
            <a:ext cx="1596628" cy="1379696"/>
          </a:xfrm>
          <a:prstGeom prst="rect">
            <a:avLst/>
          </a:prstGeom>
        </p:spPr>
      </p:pic>
      <p:pic>
        <p:nvPicPr>
          <p:cNvPr id="4" name="Image 1" descr="preencoded.png">    </p:cNvPr>
          <p:cNvPicPr>
            <a:picLocks noChangeAspect="1"/>
          </p:cNvPicPr>
          <p:nvPr/>
        </p:nvPicPr>
        <p:blipFill>
          <a:blip r:embed="rId2"/>
          <a:stretch>
            <a:fillRect/>
          </a:stretch>
        </p:blipFill>
        <p:spPr>
          <a:xfrm>
            <a:off x="3915489" y="2498408"/>
            <a:ext cx="346472" cy="433149"/>
          </a:xfrm>
          <a:prstGeom prst="rect">
            <a:avLst/>
          </a:prstGeom>
        </p:spPr>
      </p:pic>
      <p:sp>
        <p:nvSpPr>
          <p:cNvPr id="5" name="Text 1"/>
          <p:cNvSpPr/>
          <p:nvPr/>
        </p:nvSpPr>
        <p:spPr>
          <a:xfrm>
            <a:off x="5133618" y="2103239"/>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User Experience</a:t>
            </a:r>
            <a:endParaRPr lang="en-US" sz="2150" dirty="0"/>
          </a:p>
        </p:txBody>
      </p:sp>
      <p:sp>
        <p:nvSpPr>
          <p:cNvPr id="6" name="Text 2"/>
          <p:cNvSpPr/>
          <p:nvPr/>
        </p:nvSpPr>
        <p:spPr>
          <a:xfrm>
            <a:off x="5133618" y="2593300"/>
            <a:ext cx="4223266"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Seamless interactive storytelling interface</a:t>
            </a:r>
            <a:endParaRPr lang="en-US" sz="1900" dirty="0"/>
          </a:p>
        </p:txBody>
      </p:sp>
      <p:sp>
        <p:nvSpPr>
          <p:cNvPr id="7" name="Shape 3"/>
          <p:cNvSpPr/>
          <p:nvPr/>
        </p:nvSpPr>
        <p:spPr>
          <a:xfrm>
            <a:off x="4948833" y="3249454"/>
            <a:ext cx="8757523" cy="15240"/>
          </a:xfrm>
          <a:prstGeom prst="roundRect">
            <a:avLst>
              <a:gd name="adj" fmla="val 679140"/>
            </a:avLst>
          </a:prstGeom>
          <a:solidFill>
            <a:srgbClr val="6D4562"/>
          </a:solidFill>
          <a:ln/>
        </p:spPr>
      </p:sp>
      <p:pic>
        <p:nvPicPr>
          <p:cNvPr id="8" name="Image 2" descr="preencoded.png">    </p:cNvPr>
          <p:cNvPicPr>
            <a:picLocks noChangeAspect="1"/>
          </p:cNvPicPr>
          <p:nvPr/>
        </p:nvPicPr>
        <p:blipFill>
          <a:blip r:embed="rId3"/>
          <a:stretch>
            <a:fillRect/>
          </a:stretch>
        </p:blipFill>
        <p:spPr>
          <a:xfrm>
            <a:off x="2491740" y="3295531"/>
            <a:ext cx="3193256" cy="1379696"/>
          </a:xfrm>
          <a:prstGeom prst="rect">
            <a:avLst/>
          </a:prstGeom>
        </p:spPr>
      </p:pic>
      <p:pic>
        <p:nvPicPr>
          <p:cNvPr id="9" name="Image 3" descr="preencoded.png">    </p:cNvPr>
          <p:cNvPicPr>
            <a:picLocks noChangeAspect="1"/>
          </p:cNvPicPr>
          <p:nvPr/>
        </p:nvPicPr>
        <p:blipFill>
          <a:blip r:embed="rId4"/>
          <a:stretch>
            <a:fillRect/>
          </a:stretch>
        </p:blipFill>
        <p:spPr>
          <a:xfrm>
            <a:off x="3915489" y="3767495"/>
            <a:ext cx="346472" cy="433149"/>
          </a:xfrm>
          <a:prstGeom prst="rect">
            <a:avLst/>
          </a:prstGeom>
        </p:spPr>
      </p:pic>
      <p:sp>
        <p:nvSpPr>
          <p:cNvPr id="10" name="Text 4"/>
          <p:cNvSpPr/>
          <p:nvPr/>
        </p:nvSpPr>
        <p:spPr>
          <a:xfrm>
            <a:off x="5932170" y="3541871"/>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LangChain</a:t>
            </a:r>
            <a:endParaRPr lang="en-US" sz="2150" dirty="0"/>
          </a:p>
        </p:txBody>
      </p:sp>
      <p:sp>
        <p:nvSpPr>
          <p:cNvPr id="11" name="Text 5"/>
          <p:cNvSpPr/>
          <p:nvPr/>
        </p:nvSpPr>
        <p:spPr>
          <a:xfrm>
            <a:off x="5932170" y="4031933"/>
            <a:ext cx="4315420"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Dynamic narrative construction framework</a:t>
            </a:r>
            <a:endParaRPr lang="en-US" sz="1900" dirty="0"/>
          </a:p>
        </p:txBody>
      </p:sp>
      <p:sp>
        <p:nvSpPr>
          <p:cNvPr id="12" name="Shape 6"/>
          <p:cNvSpPr/>
          <p:nvPr/>
        </p:nvSpPr>
        <p:spPr>
          <a:xfrm>
            <a:off x="5747385" y="4688086"/>
            <a:ext cx="7958971" cy="15240"/>
          </a:xfrm>
          <a:prstGeom prst="roundRect">
            <a:avLst>
              <a:gd name="adj" fmla="val 679140"/>
            </a:avLst>
          </a:prstGeom>
          <a:solidFill>
            <a:srgbClr val="6D4562"/>
          </a:solidFill>
          <a:ln/>
        </p:spPr>
      </p:sp>
      <p:pic>
        <p:nvPicPr>
          <p:cNvPr id="13" name="Image 4" descr="preencoded.png">    </p:cNvPr>
          <p:cNvPicPr>
            <a:picLocks noChangeAspect="1"/>
          </p:cNvPicPr>
          <p:nvPr/>
        </p:nvPicPr>
        <p:blipFill>
          <a:blip r:embed="rId5"/>
          <a:stretch>
            <a:fillRect/>
          </a:stretch>
        </p:blipFill>
        <p:spPr>
          <a:xfrm>
            <a:off x="1693188" y="4734163"/>
            <a:ext cx="4789884" cy="1379696"/>
          </a:xfrm>
          <a:prstGeom prst="rect">
            <a:avLst/>
          </a:prstGeom>
        </p:spPr>
      </p:pic>
      <p:pic>
        <p:nvPicPr>
          <p:cNvPr id="14" name="Image 5" descr="preencoded.png">    </p:cNvPr>
          <p:cNvPicPr>
            <a:picLocks noChangeAspect="1"/>
          </p:cNvPicPr>
          <p:nvPr/>
        </p:nvPicPr>
        <p:blipFill>
          <a:blip r:embed="rId6"/>
          <a:stretch>
            <a:fillRect/>
          </a:stretch>
        </p:blipFill>
        <p:spPr>
          <a:xfrm>
            <a:off x="3915489" y="5206127"/>
            <a:ext cx="346472" cy="433149"/>
          </a:xfrm>
          <a:prstGeom prst="rect">
            <a:avLst/>
          </a:prstGeom>
        </p:spPr>
      </p:pic>
      <p:sp>
        <p:nvSpPr>
          <p:cNvPr id="15" name="Text 7"/>
          <p:cNvSpPr/>
          <p:nvPr/>
        </p:nvSpPr>
        <p:spPr>
          <a:xfrm>
            <a:off x="6730603" y="4980503"/>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DALL-E</a:t>
            </a:r>
            <a:endParaRPr lang="en-US" sz="2150" dirty="0"/>
          </a:p>
        </p:txBody>
      </p:sp>
      <p:sp>
        <p:nvSpPr>
          <p:cNvPr id="16" name="Text 8"/>
          <p:cNvSpPr/>
          <p:nvPr/>
        </p:nvSpPr>
        <p:spPr>
          <a:xfrm>
            <a:off x="6730603" y="5470565"/>
            <a:ext cx="3771067"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Real-time visual storytelling elements</a:t>
            </a:r>
            <a:endParaRPr lang="en-US" sz="1900" dirty="0"/>
          </a:p>
        </p:txBody>
      </p:sp>
      <p:sp>
        <p:nvSpPr>
          <p:cNvPr id="17" name="Shape 9"/>
          <p:cNvSpPr/>
          <p:nvPr/>
        </p:nvSpPr>
        <p:spPr>
          <a:xfrm>
            <a:off x="6545818" y="6126718"/>
            <a:ext cx="7160538" cy="15240"/>
          </a:xfrm>
          <a:prstGeom prst="roundRect">
            <a:avLst>
              <a:gd name="adj" fmla="val 679140"/>
            </a:avLst>
          </a:prstGeom>
          <a:solidFill>
            <a:srgbClr val="6D4562"/>
          </a:solidFill>
          <a:ln/>
        </p:spPr>
      </p:sp>
      <p:pic>
        <p:nvPicPr>
          <p:cNvPr id="18" name="Image 6" descr="preencoded.png">    </p:cNvPr>
          <p:cNvPicPr>
            <a:picLocks noChangeAspect="1"/>
          </p:cNvPicPr>
          <p:nvPr/>
        </p:nvPicPr>
        <p:blipFill>
          <a:blip r:embed="rId7"/>
          <a:stretch>
            <a:fillRect/>
          </a:stretch>
        </p:blipFill>
        <p:spPr>
          <a:xfrm>
            <a:off x="894636" y="6172795"/>
            <a:ext cx="6386632" cy="1379696"/>
          </a:xfrm>
          <a:prstGeom prst="rect">
            <a:avLst/>
          </a:prstGeom>
        </p:spPr>
      </p:pic>
      <p:pic>
        <p:nvPicPr>
          <p:cNvPr id="19" name="Image 7" descr="preencoded.png">    </p:cNvPr>
          <p:cNvPicPr>
            <a:picLocks noChangeAspect="1"/>
          </p:cNvPicPr>
          <p:nvPr/>
        </p:nvPicPr>
        <p:blipFill>
          <a:blip r:embed="rId8"/>
          <a:stretch>
            <a:fillRect/>
          </a:stretch>
        </p:blipFill>
        <p:spPr>
          <a:xfrm>
            <a:off x="3915489" y="6644759"/>
            <a:ext cx="346472" cy="433149"/>
          </a:xfrm>
          <a:prstGeom prst="rect">
            <a:avLst/>
          </a:prstGeom>
        </p:spPr>
      </p:pic>
      <p:sp>
        <p:nvSpPr>
          <p:cNvPr id="20" name="Text 10"/>
          <p:cNvSpPr/>
          <p:nvPr/>
        </p:nvSpPr>
        <p:spPr>
          <a:xfrm>
            <a:off x="7529155" y="6419136"/>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GPT-4</a:t>
            </a:r>
            <a:endParaRPr lang="en-US" sz="2150" dirty="0"/>
          </a:p>
        </p:txBody>
      </p:sp>
      <p:sp>
        <p:nvSpPr>
          <p:cNvPr id="21" name="Text 11"/>
          <p:cNvSpPr/>
          <p:nvPr/>
        </p:nvSpPr>
        <p:spPr>
          <a:xfrm>
            <a:off x="7529155" y="6909197"/>
            <a:ext cx="3884652"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Advanced natural language generation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3674" y="787598"/>
            <a:ext cx="5386149" cy="653653"/>
          </a:xfrm>
          <a:prstGeom prst="rect">
            <a:avLst/>
          </a:prstGeom>
          <a:noFill/>
          <a:ln/>
        </p:spPr>
        <p:txBody>
          <a:bodyPr wrap="none" lIns="0" tIns="0" rIns="0" bIns="0" rtlCol="0" anchor="t"/>
          <a:lstStyle/>
          <a:p>
            <a:pPr algn="l" indent="0" marL="0">
              <a:lnSpc>
                <a:spcPts val="5100"/>
              </a:lnSpc>
              <a:buNone/>
            </a:pPr>
            <a:r>
              <a:rPr lang="en-US" sz="4100" dirty="0">
                <a:solidFill>
                  <a:srgbClr val="C6BFEE"/>
                </a:solidFill>
                <a:latin typeface="Prompt Medium" pitchFamily="34" charset="0"/>
                <a:ea typeface="Prompt Medium" pitchFamily="34" charset="-122"/>
                <a:cs typeface="Prompt Medium" pitchFamily="34" charset="-120"/>
              </a:rPr>
              <a:t>How Mystic AI Works</a:t>
            </a:r>
            <a:endParaRPr lang="en-US" sz="4100" dirty="0"/>
          </a:p>
        </p:txBody>
      </p:sp>
      <p:pic>
        <p:nvPicPr>
          <p:cNvPr id="4" name="Image 1" descr="preencoded.png">    </p:cNvPr>
          <p:cNvPicPr>
            <a:picLocks noChangeAspect="1"/>
          </p:cNvPicPr>
          <p:nvPr/>
        </p:nvPicPr>
        <p:blipFill>
          <a:blip r:embed="rId2"/>
          <a:stretch>
            <a:fillRect/>
          </a:stretch>
        </p:blipFill>
        <p:spPr>
          <a:xfrm>
            <a:off x="823674" y="1794153"/>
            <a:ext cx="1176695" cy="1411962"/>
          </a:xfrm>
          <a:prstGeom prst="rect">
            <a:avLst/>
          </a:prstGeom>
        </p:spPr>
      </p:pic>
      <p:sp>
        <p:nvSpPr>
          <p:cNvPr id="5" name="Text 1"/>
          <p:cNvSpPr/>
          <p:nvPr/>
        </p:nvSpPr>
        <p:spPr>
          <a:xfrm>
            <a:off x="2353270" y="2029420"/>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User Input</a:t>
            </a:r>
            <a:endParaRPr lang="en-US" sz="2050" dirty="0"/>
          </a:p>
        </p:txBody>
      </p:sp>
      <p:sp>
        <p:nvSpPr>
          <p:cNvPr id="6" name="Text 2"/>
          <p:cNvSpPr/>
          <p:nvPr/>
        </p:nvSpPr>
        <p:spPr>
          <a:xfrm>
            <a:off x="2353270" y="2497336"/>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Player provides initial theme</a:t>
            </a:r>
            <a:endParaRPr lang="en-US" sz="1850" dirty="0"/>
          </a:p>
        </p:txBody>
      </p:sp>
      <p:pic>
        <p:nvPicPr>
          <p:cNvPr id="7" name="Image 2" descr="preencoded.png">    </p:cNvPr>
          <p:cNvPicPr>
            <a:picLocks noChangeAspect="1"/>
          </p:cNvPicPr>
          <p:nvPr/>
        </p:nvPicPr>
        <p:blipFill>
          <a:blip r:embed="rId3"/>
          <a:stretch>
            <a:fillRect/>
          </a:stretch>
        </p:blipFill>
        <p:spPr>
          <a:xfrm>
            <a:off x="823674" y="3206115"/>
            <a:ext cx="1176695" cy="1411962"/>
          </a:xfrm>
          <a:prstGeom prst="rect">
            <a:avLst/>
          </a:prstGeom>
        </p:spPr>
      </p:pic>
      <p:sp>
        <p:nvSpPr>
          <p:cNvPr id="8" name="Text 3"/>
          <p:cNvSpPr/>
          <p:nvPr/>
        </p:nvSpPr>
        <p:spPr>
          <a:xfrm>
            <a:off x="2353270" y="3441382"/>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AI Processing</a:t>
            </a:r>
            <a:endParaRPr lang="en-US" sz="2050" dirty="0"/>
          </a:p>
        </p:txBody>
      </p:sp>
      <p:sp>
        <p:nvSpPr>
          <p:cNvPr id="9" name="Text 4"/>
          <p:cNvSpPr/>
          <p:nvPr/>
        </p:nvSpPr>
        <p:spPr>
          <a:xfrm>
            <a:off x="2353270" y="3909298"/>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System generates narrative framework and initial scenario</a:t>
            </a:r>
            <a:endParaRPr lang="en-US" sz="1850" dirty="0"/>
          </a:p>
        </p:txBody>
      </p:sp>
      <p:pic>
        <p:nvPicPr>
          <p:cNvPr id="10" name="Image 3" descr="preencoded.png">    </p:cNvPr>
          <p:cNvPicPr>
            <a:picLocks noChangeAspect="1"/>
          </p:cNvPicPr>
          <p:nvPr/>
        </p:nvPicPr>
        <p:blipFill>
          <a:blip r:embed="rId4"/>
          <a:stretch>
            <a:fillRect/>
          </a:stretch>
        </p:blipFill>
        <p:spPr>
          <a:xfrm>
            <a:off x="823674" y="4618077"/>
            <a:ext cx="1176695" cy="1411962"/>
          </a:xfrm>
          <a:prstGeom prst="rect">
            <a:avLst/>
          </a:prstGeom>
        </p:spPr>
      </p:pic>
      <p:sp>
        <p:nvSpPr>
          <p:cNvPr id="11" name="Text 5"/>
          <p:cNvSpPr/>
          <p:nvPr/>
        </p:nvSpPr>
        <p:spPr>
          <a:xfrm>
            <a:off x="2353270" y="4853345"/>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Branching Paths</a:t>
            </a:r>
            <a:endParaRPr lang="en-US" sz="2050" dirty="0"/>
          </a:p>
        </p:txBody>
      </p:sp>
      <p:sp>
        <p:nvSpPr>
          <p:cNvPr id="12" name="Text 6"/>
          <p:cNvSpPr/>
          <p:nvPr/>
        </p:nvSpPr>
        <p:spPr>
          <a:xfrm>
            <a:off x="2353270" y="5321260"/>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Story develops based on user choices and interactions</a:t>
            </a:r>
            <a:endParaRPr lang="en-US" sz="1850" dirty="0"/>
          </a:p>
        </p:txBody>
      </p:sp>
      <p:pic>
        <p:nvPicPr>
          <p:cNvPr id="13" name="Image 4" descr="preencoded.png">    </p:cNvPr>
          <p:cNvPicPr>
            <a:picLocks noChangeAspect="1"/>
          </p:cNvPicPr>
          <p:nvPr/>
        </p:nvPicPr>
        <p:blipFill>
          <a:blip r:embed="rId5"/>
          <a:stretch>
            <a:fillRect/>
          </a:stretch>
        </p:blipFill>
        <p:spPr>
          <a:xfrm>
            <a:off x="823674" y="6030039"/>
            <a:ext cx="1176695" cy="1411962"/>
          </a:xfrm>
          <a:prstGeom prst="rect">
            <a:avLst/>
          </a:prstGeom>
        </p:spPr>
      </p:pic>
      <p:sp>
        <p:nvSpPr>
          <p:cNvPr id="14" name="Text 7"/>
          <p:cNvSpPr/>
          <p:nvPr/>
        </p:nvSpPr>
        <p:spPr>
          <a:xfrm>
            <a:off x="2353270" y="6265307"/>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Visual Generation</a:t>
            </a:r>
            <a:endParaRPr lang="en-US" sz="2050" dirty="0"/>
          </a:p>
        </p:txBody>
      </p:sp>
      <p:sp>
        <p:nvSpPr>
          <p:cNvPr id="15" name="Text 8"/>
          <p:cNvSpPr/>
          <p:nvPr/>
        </p:nvSpPr>
        <p:spPr>
          <a:xfrm>
            <a:off x="2353270" y="6733223"/>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DALL-E creates imagery matching story developments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77447"/>
            <a:ext cx="9058632"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Interactive Storytelling Mechanics</a:t>
            </a:r>
            <a:endParaRPr lang="en-US" sz="4300" dirty="0"/>
          </a:p>
        </p:txBody>
      </p:sp>
      <p:pic>
        <p:nvPicPr>
          <p:cNvPr id="3" name="Image 0" descr="preencoded.png">    </p:cNvPr>
          <p:cNvPicPr>
            <a:picLocks noChangeAspect="1"/>
          </p:cNvPicPr>
          <p:nvPr/>
        </p:nvPicPr>
        <p:blipFill>
          <a:blip r:embed="rId1"/>
          <a:stretch>
            <a:fillRect/>
          </a:stretch>
        </p:blipFill>
        <p:spPr>
          <a:xfrm>
            <a:off x="864037" y="2656999"/>
            <a:ext cx="4053840" cy="2505432"/>
          </a:xfrm>
          <a:prstGeom prst="rect">
            <a:avLst/>
          </a:prstGeom>
        </p:spPr>
      </p:pic>
      <p:sp>
        <p:nvSpPr>
          <p:cNvPr id="4" name="Text 1"/>
          <p:cNvSpPr/>
          <p:nvPr/>
        </p:nvSpPr>
        <p:spPr>
          <a:xfrm>
            <a:off x="864037" y="5471041"/>
            <a:ext cx="2787968"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Branching Narratives</a:t>
            </a:r>
            <a:endParaRPr lang="en-US" sz="2150" dirty="0"/>
          </a:p>
        </p:txBody>
      </p:sp>
      <p:sp>
        <p:nvSpPr>
          <p:cNvPr id="5" name="Text 2"/>
          <p:cNvSpPr/>
          <p:nvPr/>
        </p:nvSpPr>
        <p:spPr>
          <a:xfrm>
            <a:off x="864037" y="5962055"/>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Story paths evolve based on user decisions.</a:t>
            </a:r>
            <a:endParaRPr lang="en-US" sz="1900" dirty="0"/>
          </a:p>
        </p:txBody>
      </p:sp>
      <p:pic>
        <p:nvPicPr>
          <p:cNvPr id="6" name="Image 1" descr="preencoded.png">    </p:cNvPr>
          <p:cNvPicPr>
            <a:picLocks noChangeAspect="1"/>
          </p:cNvPicPr>
          <p:nvPr/>
        </p:nvPicPr>
        <p:blipFill>
          <a:blip r:embed="rId2"/>
          <a:stretch>
            <a:fillRect/>
          </a:stretch>
        </p:blipFill>
        <p:spPr>
          <a:xfrm>
            <a:off x="5288161" y="2656999"/>
            <a:ext cx="4053959" cy="2505432"/>
          </a:xfrm>
          <a:prstGeom prst="rect">
            <a:avLst/>
          </a:prstGeom>
        </p:spPr>
      </p:pic>
      <p:sp>
        <p:nvSpPr>
          <p:cNvPr id="7" name="Text 3"/>
          <p:cNvSpPr/>
          <p:nvPr/>
        </p:nvSpPr>
        <p:spPr>
          <a:xfrm>
            <a:off x="5288161" y="547104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Conversation Chain</a:t>
            </a:r>
            <a:endParaRPr lang="en-US" sz="2150" dirty="0"/>
          </a:p>
        </p:txBody>
      </p:sp>
      <p:sp>
        <p:nvSpPr>
          <p:cNvPr id="8" name="Text 4"/>
          <p:cNvSpPr/>
          <p:nvPr/>
        </p:nvSpPr>
        <p:spPr>
          <a:xfrm>
            <a:off x="5288161" y="5962055"/>
            <a:ext cx="4053959"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AI enhances conversations by enabling detailed prompts.</a:t>
            </a:r>
            <a:endParaRPr lang="en-US" sz="1900" dirty="0"/>
          </a:p>
        </p:txBody>
      </p:sp>
      <p:pic>
        <p:nvPicPr>
          <p:cNvPr id="9" name="Image 2" descr="preencoded.png">    </p:cNvPr>
          <p:cNvPicPr>
            <a:picLocks noChangeAspect="1"/>
          </p:cNvPicPr>
          <p:nvPr/>
        </p:nvPicPr>
        <p:blipFill>
          <a:blip r:embed="rId3"/>
          <a:stretch>
            <a:fillRect/>
          </a:stretch>
        </p:blipFill>
        <p:spPr>
          <a:xfrm>
            <a:off x="9712404" y="2656999"/>
            <a:ext cx="4053840" cy="2505432"/>
          </a:xfrm>
          <a:prstGeom prst="rect">
            <a:avLst/>
          </a:prstGeom>
        </p:spPr>
      </p:pic>
      <p:sp>
        <p:nvSpPr>
          <p:cNvPr id="10" name="Text 5"/>
          <p:cNvSpPr/>
          <p:nvPr/>
        </p:nvSpPr>
        <p:spPr>
          <a:xfrm>
            <a:off x="9712404" y="547104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Image Creation</a:t>
            </a:r>
            <a:endParaRPr lang="en-US" sz="2150" dirty="0"/>
          </a:p>
        </p:txBody>
      </p:sp>
      <p:sp>
        <p:nvSpPr>
          <p:cNvPr id="11" name="Text 6"/>
          <p:cNvSpPr/>
          <p:nvPr/>
        </p:nvSpPr>
        <p:spPr>
          <a:xfrm>
            <a:off x="9712404" y="5962055"/>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Visualization emerges from story development.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1406" y="607338"/>
            <a:ext cx="4897874" cy="612219"/>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Future Development</a:t>
            </a:r>
            <a:endParaRPr lang="en-US" sz="3850" dirty="0"/>
          </a:p>
        </p:txBody>
      </p:sp>
      <p:sp>
        <p:nvSpPr>
          <p:cNvPr id="3" name="Shape 1"/>
          <p:cNvSpPr/>
          <p:nvPr/>
        </p:nvSpPr>
        <p:spPr>
          <a:xfrm>
            <a:off x="771406" y="1660327"/>
            <a:ext cx="1635919" cy="1231583"/>
          </a:xfrm>
          <a:prstGeom prst="roundRect">
            <a:avLst>
              <a:gd name="adj" fmla="val 7516"/>
            </a:avLst>
          </a:prstGeom>
          <a:solidFill>
            <a:srgbClr val="542C49"/>
          </a:solidFill>
          <a:ln w="7620">
            <a:solidFill>
              <a:srgbClr val="6D4562"/>
            </a:solidFill>
            <a:prstDash val="solid"/>
          </a:ln>
        </p:spPr>
      </p:sp>
      <p:pic>
        <p:nvPicPr>
          <p:cNvPr id="4" name="Image 0" descr="preencoded.png">    </p:cNvPr>
          <p:cNvPicPr>
            <a:picLocks noChangeAspect="1"/>
          </p:cNvPicPr>
          <p:nvPr/>
        </p:nvPicPr>
        <p:blipFill>
          <a:blip r:embed="rId1"/>
          <a:stretch>
            <a:fillRect/>
          </a:stretch>
        </p:blipFill>
        <p:spPr>
          <a:xfrm>
            <a:off x="1434346" y="2082403"/>
            <a:ext cx="309920" cy="387429"/>
          </a:xfrm>
          <a:prstGeom prst="rect">
            <a:avLst/>
          </a:prstGeom>
        </p:spPr>
      </p:pic>
      <p:sp>
        <p:nvSpPr>
          <p:cNvPr id="5" name="Text 2"/>
          <p:cNvSpPr/>
          <p:nvPr/>
        </p:nvSpPr>
        <p:spPr>
          <a:xfrm>
            <a:off x="2627709" y="1880711"/>
            <a:ext cx="3102531"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Enhance Story Coherence</a:t>
            </a:r>
            <a:endParaRPr lang="en-US" sz="1900" dirty="0"/>
          </a:p>
        </p:txBody>
      </p:sp>
      <p:sp>
        <p:nvSpPr>
          <p:cNvPr id="6" name="Text 3"/>
          <p:cNvSpPr/>
          <p:nvPr/>
        </p:nvSpPr>
        <p:spPr>
          <a:xfrm>
            <a:off x="2627709" y="2318980"/>
            <a:ext cx="9640014" cy="352544"/>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Ensure consistent storytelling with memory mechanisms. Fine-tune ChatGPT for domain-specific narratives.</a:t>
            </a:r>
            <a:endParaRPr lang="en-US" sz="1700" dirty="0"/>
          </a:p>
        </p:txBody>
      </p:sp>
      <p:sp>
        <p:nvSpPr>
          <p:cNvPr id="7" name="Shape 4"/>
          <p:cNvSpPr/>
          <p:nvPr/>
        </p:nvSpPr>
        <p:spPr>
          <a:xfrm>
            <a:off x="2517458" y="2876669"/>
            <a:ext cx="11231404" cy="15240"/>
          </a:xfrm>
          <a:prstGeom prst="roundRect">
            <a:avLst>
              <a:gd name="adj" fmla="val 607416"/>
            </a:avLst>
          </a:prstGeom>
          <a:solidFill>
            <a:srgbClr val="6D4562"/>
          </a:solidFill>
          <a:ln/>
        </p:spPr>
      </p:sp>
      <p:sp>
        <p:nvSpPr>
          <p:cNvPr id="8" name="Shape 5"/>
          <p:cNvSpPr/>
          <p:nvPr/>
        </p:nvSpPr>
        <p:spPr>
          <a:xfrm>
            <a:off x="771406" y="3002042"/>
            <a:ext cx="3271838" cy="1584127"/>
          </a:xfrm>
          <a:prstGeom prst="roundRect">
            <a:avLst>
              <a:gd name="adj" fmla="val 5844"/>
            </a:avLst>
          </a:prstGeom>
          <a:solidFill>
            <a:srgbClr val="542C49"/>
          </a:solidFill>
          <a:ln w="7620">
            <a:solidFill>
              <a:srgbClr val="6D4562"/>
            </a:solidFill>
            <a:prstDash val="solid"/>
          </a:ln>
        </p:spPr>
      </p:sp>
      <p:pic>
        <p:nvPicPr>
          <p:cNvPr id="9" name="Image 1" descr="preencoded.png">    </p:cNvPr>
          <p:cNvPicPr>
            <a:picLocks noChangeAspect="1"/>
          </p:cNvPicPr>
          <p:nvPr/>
        </p:nvPicPr>
        <p:blipFill>
          <a:blip r:embed="rId2"/>
          <a:stretch>
            <a:fillRect/>
          </a:stretch>
        </p:blipFill>
        <p:spPr>
          <a:xfrm>
            <a:off x="2252305" y="3600331"/>
            <a:ext cx="309920" cy="387429"/>
          </a:xfrm>
          <a:prstGeom prst="rect">
            <a:avLst/>
          </a:prstGeom>
        </p:spPr>
      </p:pic>
      <p:sp>
        <p:nvSpPr>
          <p:cNvPr id="10" name="Text 6"/>
          <p:cNvSpPr/>
          <p:nvPr/>
        </p:nvSpPr>
        <p:spPr>
          <a:xfrm>
            <a:off x="4263628" y="3222427"/>
            <a:ext cx="3021806"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Expand User Interactivity</a:t>
            </a:r>
            <a:endParaRPr lang="en-US" sz="1900" dirty="0"/>
          </a:p>
        </p:txBody>
      </p:sp>
      <p:sp>
        <p:nvSpPr>
          <p:cNvPr id="11" name="Text 7"/>
          <p:cNvSpPr/>
          <p:nvPr/>
        </p:nvSpPr>
        <p:spPr>
          <a:xfrm>
            <a:off x="4263628" y="3660696"/>
            <a:ext cx="9374981"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Support complex branching narratives and user-defined elements. Add a "sandbox mode" for direct story editing.</a:t>
            </a:r>
            <a:endParaRPr lang="en-US" sz="1700" dirty="0"/>
          </a:p>
        </p:txBody>
      </p:sp>
      <p:sp>
        <p:nvSpPr>
          <p:cNvPr id="12" name="Shape 8"/>
          <p:cNvSpPr/>
          <p:nvPr/>
        </p:nvSpPr>
        <p:spPr>
          <a:xfrm>
            <a:off x="4153376" y="4570928"/>
            <a:ext cx="9595485" cy="15240"/>
          </a:xfrm>
          <a:prstGeom prst="roundRect">
            <a:avLst>
              <a:gd name="adj" fmla="val 607416"/>
            </a:avLst>
          </a:prstGeom>
          <a:solidFill>
            <a:srgbClr val="6D4562"/>
          </a:solidFill>
          <a:ln/>
        </p:spPr>
      </p:sp>
      <p:sp>
        <p:nvSpPr>
          <p:cNvPr id="13" name="Shape 9"/>
          <p:cNvSpPr/>
          <p:nvPr/>
        </p:nvSpPr>
        <p:spPr>
          <a:xfrm>
            <a:off x="771406" y="4696301"/>
            <a:ext cx="4907756" cy="1584127"/>
          </a:xfrm>
          <a:prstGeom prst="roundRect">
            <a:avLst>
              <a:gd name="adj" fmla="val 5844"/>
            </a:avLst>
          </a:prstGeom>
          <a:solidFill>
            <a:srgbClr val="542C49"/>
          </a:solidFill>
          <a:ln w="7620">
            <a:solidFill>
              <a:srgbClr val="6D4562"/>
            </a:solidFill>
            <a:prstDash val="solid"/>
          </a:ln>
        </p:spPr>
      </p:sp>
      <p:pic>
        <p:nvPicPr>
          <p:cNvPr id="14" name="Image 2" descr="preencoded.png">    </p:cNvPr>
          <p:cNvPicPr>
            <a:picLocks noChangeAspect="1"/>
          </p:cNvPicPr>
          <p:nvPr/>
        </p:nvPicPr>
        <p:blipFill>
          <a:blip r:embed="rId3"/>
          <a:stretch>
            <a:fillRect/>
          </a:stretch>
        </p:blipFill>
        <p:spPr>
          <a:xfrm>
            <a:off x="3070265" y="5294590"/>
            <a:ext cx="309920" cy="387429"/>
          </a:xfrm>
          <a:prstGeom prst="rect">
            <a:avLst/>
          </a:prstGeom>
        </p:spPr>
      </p:pic>
      <p:sp>
        <p:nvSpPr>
          <p:cNvPr id="15" name="Text 10"/>
          <p:cNvSpPr/>
          <p:nvPr/>
        </p:nvSpPr>
        <p:spPr>
          <a:xfrm>
            <a:off x="5899547" y="4916686"/>
            <a:ext cx="3967877"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Incorporate Additional AI Models</a:t>
            </a:r>
            <a:endParaRPr lang="en-US" sz="1900" dirty="0"/>
          </a:p>
        </p:txBody>
      </p:sp>
      <p:sp>
        <p:nvSpPr>
          <p:cNvPr id="16" name="Text 11"/>
          <p:cNvSpPr/>
          <p:nvPr/>
        </p:nvSpPr>
        <p:spPr>
          <a:xfrm>
            <a:off x="5899547" y="5354955"/>
            <a:ext cx="7739062"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Experiment with AI models like Stable Diffusion or GPT-4. Add voice synthesis for narration.</a:t>
            </a:r>
            <a:endParaRPr lang="en-US" sz="1700" dirty="0"/>
          </a:p>
        </p:txBody>
      </p:sp>
      <p:sp>
        <p:nvSpPr>
          <p:cNvPr id="17" name="Shape 12"/>
          <p:cNvSpPr/>
          <p:nvPr/>
        </p:nvSpPr>
        <p:spPr>
          <a:xfrm>
            <a:off x="5789295" y="6265188"/>
            <a:ext cx="7959566" cy="15240"/>
          </a:xfrm>
          <a:prstGeom prst="roundRect">
            <a:avLst>
              <a:gd name="adj" fmla="val 607416"/>
            </a:avLst>
          </a:prstGeom>
          <a:solidFill>
            <a:srgbClr val="6D4562"/>
          </a:solidFill>
          <a:ln/>
        </p:spPr>
      </p:sp>
      <p:sp>
        <p:nvSpPr>
          <p:cNvPr id="18" name="Shape 13"/>
          <p:cNvSpPr/>
          <p:nvPr/>
        </p:nvSpPr>
        <p:spPr>
          <a:xfrm>
            <a:off x="771406" y="6390561"/>
            <a:ext cx="6543794" cy="1231583"/>
          </a:xfrm>
          <a:prstGeom prst="roundRect">
            <a:avLst>
              <a:gd name="adj" fmla="val 7516"/>
            </a:avLst>
          </a:prstGeom>
          <a:solidFill>
            <a:srgbClr val="542C49"/>
          </a:solidFill>
          <a:ln w="7620">
            <a:solidFill>
              <a:srgbClr val="6D4562"/>
            </a:solidFill>
            <a:prstDash val="solid"/>
          </a:ln>
        </p:spPr>
      </p:sp>
      <p:pic>
        <p:nvPicPr>
          <p:cNvPr id="19" name="Image 3" descr="preencoded.png">    </p:cNvPr>
          <p:cNvPicPr>
            <a:picLocks noChangeAspect="1"/>
          </p:cNvPicPr>
          <p:nvPr/>
        </p:nvPicPr>
        <p:blipFill>
          <a:blip r:embed="rId4"/>
          <a:stretch>
            <a:fillRect/>
          </a:stretch>
        </p:blipFill>
        <p:spPr>
          <a:xfrm>
            <a:off x="3888343" y="6812637"/>
            <a:ext cx="309920" cy="387429"/>
          </a:xfrm>
          <a:prstGeom prst="rect">
            <a:avLst/>
          </a:prstGeom>
        </p:spPr>
      </p:pic>
      <p:sp>
        <p:nvSpPr>
          <p:cNvPr id="20" name="Text 14"/>
          <p:cNvSpPr/>
          <p:nvPr/>
        </p:nvSpPr>
        <p:spPr>
          <a:xfrm>
            <a:off x="7535585" y="661094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Expand Use Cases</a:t>
            </a:r>
            <a:endParaRPr lang="en-US" sz="1900" dirty="0"/>
          </a:p>
        </p:txBody>
      </p:sp>
      <p:sp>
        <p:nvSpPr>
          <p:cNvPr id="21" name="Text 15"/>
          <p:cNvSpPr/>
          <p:nvPr/>
        </p:nvSpPr>
        <p:spPr>
          <a:xfrm>
            <a:off x="7535585" y="7049214"/>
            <a:ext cx="3925014" cy="352544"/>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Adapt for educational use and engagement.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3944660"/>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sp>
        <p:nvSpPr>
          <p:cNvPr id="4" name="Text 1"/>
          <p:cNvSpPr/>
          <p:nvPr/>
        </p:nvSpPr>
        <p:spPr>
          <a:xfrm>
            <a:off x="864037" y="5000744"/>
            <a:ext cx="12902327"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can leverage advanced AI models like ChatGPT, GPT-40 Mini, and DALL-E, combined with interactive storytelling techniques, to craft engaging and educational experiences. By dynamically generating narratives based on user inputs and incorporating visually stimulating images, Mystic AI can create immersive environments that captivate users. Additionally, the integration of Langchain for conversation management ensures seamless interactions, allowing users to explore and learn through their choices. This approach not only makes the experience informative but also deeply engaging, fostering a unique blend of entertainment and education.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2025-04-10T18:57:26Z</dcterms:created>
  <dcterms:modified xsi:type="dcterms:W3CDTF">2025-04-10T18:57:26Z</dcterms:modified>
</cp:coreProperties>
</file>